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2" r:id="rId15"/>
  </p:sldIdLst>
  <p:sldSz cx="14630400" cy="8229600"/>
  <p:notesSz cx="8229600" cy="14630400"/>
  <p:embeddedFontLst>
    <p:embeddedFont>
      <p:font typeface="B Nazanin" panose="00000400000000000000" pitchFamily="2" charset="-78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6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736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828800" y="2741979"/>
            <a:ext cx="5486400" cy="274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60045" marR="360045" algn="ctr" rtl="1">
              <a:spcBef>
                <a:spcPts val="2400"/>
              </a:spcBef>
              <a:spcAft>
                <a:spcPts val="300"/>
              </a:spcAft>
            </a:pPr>
            <a:r>
              <a:rPr lang="fa-IR" sz="3600" b="1" kern="1400" spc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B Nazanin" panose="00000400000000000000" pitchFamily="2" charset="-78"/>
              </a:rPr>
              <a:t>پیش‌بینی کیفیت آب </a:t>
            </a:r>
          </a:p>
          <a:p>
            <a:pPr marL="360045" marR="360045" algn="ctr" rtl="1">
              <a:spcBef>
                <a:spcPts val="2400"/>
              </a:spcBef>
              <a:spcAft>
                <a:spcPts val="300"/>
              </a:spcAft>
            </a:pPr>
            <a:r>
              <a:rPr lang="fa-IR" sz="3600" b="1" kern="1400" spc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B Nazanin" panose="00000400000000000000" pitchFamily="2" charset="-78"/>
              </a:rPr>
              <a:t>با استفاده از مدل‌های یادگیری ماشین</a:t>
            </a:r>
          </a:p>
          <a:p>
            <a:pPr marL="360045" marR="360045" algn="ctr" rtl="1">
              <a:spcBef>
                <a:spcPts val="2400"/>
              </a:spcBef>
              <a:spcAft>
                <a:spcPts val="300"/>
              </a:spcAft>
            </a:pPr>
            <a:r>
              <a:rPr lang="fa-IR" sz="3600" b="1" kern="1400" spc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B Nazanin" panose="00000400000000000000" pitchFamily="2" charset="-78"/>
              </a:rPr>
              <a:t> مبتنی بر روش جستجوی شبکه‌ای</a:t>
            </a:r>
            <a:endParaRPr lang="en-US" sz="3600" b="1" kern="1400" spc="-50" dirty="0">
              <a:solidFill>
                <a:schemeClr val="bg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6C45E-6123-0111-6E58-550ABE2A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62" y="622570"/>
            <a:ext cx="13934875" cy="67340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A37267-CA3B-29F7-6D77-2A5450FE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23C24-5A98-337E-2851-A7D52858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235A4C-39B7-AA63-FA3E-F51D009A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19" y="614207"/>
            <a:ext cx="10155067" cy="3286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EBBCA-843D-4EC4-0D39-CFD879503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57" y="4114800"/>
            <a:ext cx="9983593" cy="386769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2A44C4C-DD27-616D-72BF-38573053CADF}"/>
              </a:ext>
            </a:extLst>
          </p:cNvPr>
          <p:cNvSpPr/>
          <p:nvPr/>
        </p:nvSpPr>
        <p:spPr>
          <a:xfrm>
            <a:off x="0" y="3363459"/>
            <a:ext cx="3368202" cy="1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Water Quality </a:t>
            </a:r>
          </a:p>
          <a:p>
            <a:pPr marL="0" indent="0" algn="ctr" rtl="1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Classification</a:t>
            </a:r>
          </a:p>
          <a:p>
            <a:pPr marL="0" indent="0" algn="ctr" rtl="1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 (WQC)</a:t>
            </a:r>
          </a:p>
          <a:p>
            <a:pPr marL="0" indent="0" algn="ctr" rtl="1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 prediction</a:t>
            </a:r>
          </a:p>
        </p:txBody>
      </p:sp>
    </p:spTree>
    <p:extLst>
      <p:ext uri="{BB962C8B-B14F-4D97-AF65-F5344CB8AC3E}">
        <p14:creationId xmlns:p14="http://schemas.microsoft.com/office/powerpoint/2010/main" val="168972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FBF9AF-CB05-EC15-8437-ECD603F40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4BBBA1-AE60-44C3-D2E9-03A9BB80B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50" y="828216"/>
            <a:ext cx="10145541" cy="3286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AA5E6-2476-846A-D09E-21D418721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350" y="4551783"/>
            <a:ext cx="9240540" cy="2781688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7BF359C4-F5F2-B973-0D29-6522FDA74339}"/>
              </a:ext>
            </a:extLst>
          </p:cNvPr>
          <p:cNvSpPr/>
          <p:nvPr/>
        </p:nvSpPr>
        <p:spPr>
          <a:xfrm>
            <a:off x="0" y="3356664"/>
            <a:ext cx="3368202" cy="151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2750"/>
              </a:lnSpc>
              <a:buNone/>
            </a:pPr>
            <a:r>
              <a:rPr lang="en-US" sz="2800" i="0" u="none" strike="noStrike" baseline="0" dirty="0">
                <a:solidFill>
                  <a:srgbClr val="FFFFFF"/>
                </a:solidFill>
              </a:rPr>
              <a:t>Water quality </a:t>
            </a:r>
          </a:p>
          <a:p>
            <a:pPr marL="0" indent="0" algn="ctr" rtl="1">
              <a:lnSpc>
                <a:spcPts val="2750"/>
              </a:lnSpc>
              <a:buNone/>
            </a:pPr>
            <a:r>
              <a:rPr lang="en-US" sz="2800" i="0" u="none" strike="noStrike" baseline="0" dirty="0">
                <a:solidFill>
                  <a:srgbClr val="FFFFFF"/>
                </a:solidFill>
              </a:rPr>
              <a:t>index </a:t>
            </a:r>
          </a:p>
          <a:p>
            <a:pPr marL="0" indent="0" algn="ctr" rtl="1">
              <a:lnSpc>
                <a:spcPts val="2750"/>
              </a:lnSpc>
              <a:buNone/>
            </a:pPr>
            <a:r>
              <a:rPr lang="en-US" sz="2800" i="0" u="none" strike="noStrike" baseline="0" dirty="0">
                <a:solidFill>
                  <a:srgbClr val="FFFFFF"/>
                </a:solidFill>
              </a:rPr>
              <a:t>(WQI)</a:t>
            </a:r>
          </a:p>
          <a:p>
            <a:pPr marL="0" indent="0" algn="ctr" rtl="1">
              <a:lnSpc>
                <a:spcPts val="2750"/>
              </a:lnSpc>
              <a:buNone/>
            </a:pPr>
            <a:r>
              <a:rPr lang="en-US" sz="2800" i="0" u="none" strike="noStrike" baseline="0" dirty="0">
                <a:solidFill>
                  <a:srgbClr val="FFFFFF"/>
                </a:solidFill>
              </a:rPr>
              <a:t> prediction</a:t>
            </a:r>
            <a:endParaRPr lang="en-US" sz="40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908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35A3C5-CF5C-A3D3-B734-F6E00581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EC64D8-CB9C-05C8-3CBE-6C7622FB7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6" y="66607"/>
            <a:ext cx="14425907" cy="80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0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835FAB-B97E-4450-AEDC-01CA2F24C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E75591CB-415B-ECAF-C3D8-FFF8C9FD2394}"/>
              </a:ext>
            </a:extLst>
          </p:cNvPr>
          <p:cNvSpPr/>
          <p:nvPr/>
        </p:nvSpPr>
        <p:spPr>
          <a:xfrm>
            <a:off x="5665305" y="2146852"/>
            <a:ext cx="8729942" cy="3935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rtl="1"/>
            <a:r>
              <a:rPr lang="ar-SA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جمع‌بندی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:</a:t>
            </a:r>
            <a:endParaRPr lang="ar-SA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می‌توان از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داده‌های سالانه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برای پیش‌بینی وضعیت کیفیت آب رودخانه‌هادر سال</a:t>
            </a: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-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‌</a:t>
            </a: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-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های آینده استفاده کرد، که به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مدیریت منابع آبی و برنامه‌ریزی محیط‌زیستی</a:t>
            </a:r>
            <a:endParaRPr lang="en-US" sz="28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 کمک می‌کند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به جای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میانگین کل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برای پر کردن مقادیر ناموجود،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بهتر است میانگین</a:t>
            </a:r>
            <a:endParaRPr lang="en-US" sz="28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 همان رودخانه یا دریاچه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در نظر گرفته شود تا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دقت پیش‌بینی افزایش یابد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استفاده از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یک استاندارد واحد برای شاخص کیفیت آب</a:t>
            </a: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ضروری است، زیرا برخی</a:t>
            </a: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منابع آبی دارای </a:t>
            </a: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WQI 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بالاتر از 100 هستند، اما در این مقاله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همه مقادیر بین </a:t>
            </a:r>
            <a:endParaRPr lang="en-US" sz="28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0 تا 100 تنظیم شده‌اند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147864" y="3528849"/>
            <a:ext cx="6167336" cy="1171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fa-IR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ا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همیت آب</a:t>
            </a:r>
            <a:endParaRPr lang="en-US" sz="28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 آب یکی از ارزشمندترین منابع طبیعی است و آلودگی آن تهدیدی </a:t>
            </a:r>
            <a:endParaRPr lang="en-US" sz="24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جدی</a:t>
            </a:r>
            <a:r>
              <a:rPr lang="en-US" sz="2400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برای محیط‌زیست و سلامت موجودات زنده محسوب می‌شود.</a:t>
            </a:r>
            <a:endParaRPr lang="en-US" sz="2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140B6CD2-326C-57C3-93D4-65AE30E20C66}"/>
              </a:ext>
            </a:extLst>
          </p:cNvPr>
          <p:cNvSpPr/>
          <p:nvPr/>
        </p:nvSpPr>
        <p:spPr>
          <a:xfrm>
            <a:off x="739302" y="3528849"/>
            <a:ext cx="6575898" cy="1171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A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آمار نگران‌کننده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 طبق گزارش مقاله، حدود </a:t>
            </a:r>
            <a:r>
              <a:rPr lang="ar-SA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یک میلیارد </a:t>
            </a:r>
            <a:r>
              <a:rPr lang="ar-SA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نفر</a:t>
            </a: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 به آب سالم دسترسی ندارند</a:t>
            </a:r>
            <a:endParaRPr lang="en-US" sz="24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 و آلودگی آب سالانه </a:t>
            </a:r>
            <a:r>
              <a:rPr lang="ar-SA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دو میلیون </a:t>
            </a:r>
            <a:r>
              <a:rPr lang="ar-SA" sz="2400" b="1" dirty="0">
                <a:solidFill>
                  <a:schemeClr val="bg1"/>
                </a:solidFill>
                <a:cs typeface="B Nazanin" panose="00000400000000000000" pitchFamily="2" charset="-78"/>
              </a:rPr>
              <a:t>نفر</a:t>
            </a:r>
            <a:r>
              <a:rPr lang="ar-SA" sz="2400" dirty="0">
                <a:solidFill>
                  <a:schemeClr val="bg1"/>
                </a:solidFill>
                <a:cs typeface="B Nazanin" panose="00000400000000000000" pitchFamily="2" charset="-78"/>
              </a:rPr>
              <a:t> را به کام مرگ می‌کشاند.</a:t>
            </a:r>
            <a:endParaRPr lang="en-US" sz="2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003ABBFB-2CFC-031B-F134-AEF6A8685120}"/>
              </a:ext>
            </a:extLst>
          </p:cNvPr>
          <p:cNvSpPr/>
          <p:nvPr/>
        </p:nvSpPr>
        <p:spPr>
          <a:xfrm>
            <a:off x="1147864" y="3616397"/>
            <a:ext cx="6167336" cy="1171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A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داده‌های تحقیق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این </a:t>
            </a:r>
            <a:r>
              <a:rPr lang="fa-IR" sz="2800" dirty="0">
                <a:solidFill>
                  <a:schemeClr val="bg1"/>
                </a:solidFill>
                <a:cs typeface="B Nazanin" panose="00000400000000000000" pitchFamily="2" charset="-78"/>
              </a:rPr>
              <a:t>تحقیق</a:t>
            </a: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از داده‌های جمع‌آوری‌شده توسط دولت</a:t>
            </a: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 هند بین سال‌های ۲۰۰۴ تا ۲۰۱۴ استفاده کرده است.</a:t>
            </a:r>
            <a:endParaRPr lang="en-US" sz="2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703708C7-D4E1-E7B5-1409-C080B79225A8}"/>
              </a:ext>
            </a:extLst>
          </p:cNvPr>
          <p:cNvSpPr/>
          <p:nvPr/>
        </p:nvSpPr>
        <p:spPr>
          <a:xfrm>
            <a:off x="2898842" y="3204117"/>
            <a:ext cx="4416357" cy="1821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ar-SA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هدف تحقیق</a:t>
            </a:r>
            <a:endParaRPr lang="en-US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پیش‌بینی </a:t>
            </a:r>
            <a:r>
              <a:rPr lang="ar-SA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شاخص کیفیت آب</a:t>
            </a:r>
            <a:r>
              <a:rPr lang="en-US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 WQI</a:t>
            </a:r>
          </a:p>
          <a:p>
            <a:pPr marL="0" indent="0" algn="r" rtl="1">
              <a:lnSpc>
                <a:spcPts val="2750"/>
              </a:lnSpc>
              <a:buNone/>
            </a:pPr>
            <a:r>
              <a:rPr lang="fa-IR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و کلاسبندی کیفیت آب</a:t>
            </a:r>
            <a:r>
              <a:rPr lang="en-US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 WQC</a:t>
            </a: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با استفاده از مدل‌های یادگیری ماشین </a:t>
            </a: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ar-SA" sz="2800" dirty="0">
                <a:solidFill>
                  <a:schemeClr val="bg1"/>
                </a:solidFill>
                <a:cs typeface="B Nazanin" panose="00000400000000000000" pitchFamily="2" charset="-78"/>
              </a:rPr>
              <a:t>بر اساس ویژگی‌های اندازه‌گیری‌شده آب</a:t>
            </a:r>
            <a:r>
              <a:rPr lang="ar-SA" sz="3200" dirty="0">
                <a:solidFill>
                  <a:schemeClr val="bg1"/>
                </a:solidFill>
                <a:cs typeface="B Nazanin" panose="00000400000000000000" pitchFamily="2" charset="-78"/>
              </a:rPr>
              <a:t>.</a:t>
            </a:r>
            <a:endParaRPr lang="en-US" sz="2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9518A96-6214-2574-34BB-7DD7647B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306"/>
            <a:ext cx="14630400" cy="273347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271B644-28B0-CCF4-1E8F-245E146E0807}"/>
              </a:ext>
            </a:extLst>
          </p:cNvPr>
          <p:cNvSpPr/>
          <p:nvPr/>
        </p:nvSpPr>
        <p:spPr>
          <a:xfrm>
            <a:off x="1250005" y="927844"/>
            <a:ext cx="12130390" cy="4111083"/>
          </a:xfrm>
          <a:prstGeom prst="rect">
            <a:avLst/>
          </a:prstGeom>
          <a:noFill/>
          <a:ln/>
        </p:spPr>
        <p:txBody>
          <a:bodyPr wrap="none" lIns="0" tIns="0" rIns="0" bIns="0" numCol="2" rtlCol="1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D.O.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(اکسیژن محلول در آب)</a:t>
            </a:r>
          </a:p>
          <a:p>
            <a:pPr marL="0" indent="0" algn="r" rtl="1">
              <a:lnSpc>
                <a:spcPts val="2750"/>
              </a:lnSpc>
              <a:buNone/>
            </a:pPr>
            <a:endParaRPr lang="fa-IR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pH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(سطح اسیدی یا بازی آب)</a:t>
            </a:r>
          </a:p>
          <a:p>
            <a:pPr marL="0" indent="0" algn="r" rtl="1">
              <a:lnSpc>
                <a:spcPts val="2750"/>
              </a:lnSpc>
              <a:buNone/>
            </a:pPr>
            <a:endParaRPr lang="fa-IR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Conductivity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(رسانایی آب)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مواد جامد محلول در آب</a:t>
            </a:r>
          </a:p>
          <a:p>
            <a:pPr marL="0" indent="0" algn="r" rtl="1">
              <a:lnSpc>
                <a:spcPts val="2750"/>
              </a:lnSpc>
              <a:buNone/>
            </a:pPr>
            <a:endParaRPr lang="fa-IR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B.O.D.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(اکسیژن بیولوژیکی آب)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800" b="1" dirty="0">
                <a:solidFill>
                  <a:schemeClr val="bg1"/>
                </a:solidFill>
                <a:cs typeface="B Nazanin" panose="00000400000000000000" pitchFamily="2" charset="-78"/>
              </a:rPr>
              <a:t>میزان آلودگی مواد آلی</a:t>
            </a:r>
          </a:p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Nitrate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(نیترات)</a:t>
            </a:r>
          </a:p>
          <a:p>
            <a:pPr marL="0" indent="0" algn="r" rtl="1">
              <a:lnSpc>
                <a:spcPts val="2750"/>
              </a:lnSpc>
              <a:buNone/>
            </a:pPr>
            <a:endParaRPr lang="fa-IR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Fecal Coliform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 کلیفرم مدفوع)</a:t>
            </a:r>
          </a:p>
          <a:p>
            <a:pPr marL="0" indent="0" algn="r" rtl="1">
              <a:lnSpc>
                <a:spcPts val="2750"/>
              </a:lnSpc>
              <a:buNone/>
            </a:pPr>
            <a:endParaRPr lang="fa-IR" sz="3200" b="1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ts val="2750"/>
              </a:lnSpc>
              <a:buNone/>
            </a:pP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Total Coliform</a:t>
            </a: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 (کلیفرم کلی آب)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800" dirty="0">
                <a:solidFill>
                  <a:schemeClr val="bg1"/>
                </a:solidFill>
                <a:cs typeface="B Nazanin" panose="00000400000000000000" pitchFamily="2" charset="-78"/>
              </a:rPr>
              <a:t>مقدار کل باکتری های کلیفرم آب</a:t>
            </a: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en-US" sz="2800" dirty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marL="0" indent="0" rtl="1">
              <a:lnSpc>
                <a:spcPct val="150000"/>
              </a:lnSpc>
              <a:buNone/>
            </a:pPr>
            <a:r>
              <a:rPr lang="en-US" sz="2800" dirty="0">
                <a:solidFill>
                  <a:schemeClr val="bg1"/>
                </a:solidFill>
                <a:highlight>
                  <a:srgbClr val="808080"/>
                </a:highlight>
                <a:cs typeface="B Nazanin" panose="00000400000000000000" pitchFamily="2" charset="-78"/>
              </a:rPr>
              <a:t>Data : (7, 1991)</a:t>
            </a:r>
          </a:p>
        </p:txBody>
      </p:sp>
    </p:spTree>
    <p:extLst>
      <p:ext uri="{BB962C8B-B14F-4D97-AF65-F5344CB8AC3E}">
        <p14:creationId xmlns:p14="http://schemas.microsoft.com/office/powerpoint/2010/main" val="367665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thematical equation on a black background&#10;&#10;AI-generated content may be incorrect.">
            <a:extLst>
              <a:ext uri="{FF2B5EF4-FFF2-40B4-BE49-F238E27FC236}">
                <a16:creationId xmlns:a16="http://schemas.microsoft.com/office/drawing/2014/main" id="{CBF86B63-3D7E-9803-89C0-680F16A5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86" y="1256256"/>
            <a:ext cx="3877216" cy="1914792"/>
          </a:xfrm>
          <a:prstGeom prst="rect">
            <a:avLst/>
          </a:prstGeom>
        </p:spPr>
      </p:pic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C611F66-4241-8FD2-571E-574FBDAD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60" y="3419378"/>
            <a:ext cx="3534268" cy="1390844"/>
          </a:xfrm>
          <a:prstGeom prst="rect">
            <a:avLst/>
          </a:prstGeom>
        </p:spPr>
      </p:pic>
      <p:pic>
        <p:nvPicPr>
          <p:cNvPr id="7" name="Picture 6" descr="A black and white rectangular object&#10;&#10;AI-generated content may be incorrect.">
            <a:extLst>
              <a:ext uri="{FF2B5EF4-FFF2-40B4-BE49-F238E27FC236}">
                <a16:creationId xmlns:a16="http://schemas.microsoft.com/office/drawing/2014/main" id="{322D27FA-73D8-1BD8-E643-E828A219E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06" y="5306882"/>
            <a:ext cx="5096586" cy="2343477"/>
          </a:xfrm>
          <a:prstGeom prst="rect">
            <a:avLst/>
          </a:prstGeom>
        </p:spPr>
      </p:pic>
      <p:pic>
        <p:nvPicPr>
          <p:cNvPr id="9" name="Picture 8" descr="A black line on a white background&#10;&#10;AI-generated content may be incorrect.">
            <a:extLst>
              <a:ext uri="{FF2B5EF4-FFF2-40B4-BE49-F238E27FC236}">
                <a16:creationId xmlns:a16="http://schemas.microsoft.com/office/drawing/2014/main" id="{E006C9BF-9B07-757E-8EF3-21E28815F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087" y="1735083"/>
            <a:ext cx="5039428" cy="1324160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488C4D27-558A-9B30-E44F-6598FFA03157}"/>
              </a:ext>
            </a:extLst>
          </p:cNvPr>
          <p:cNvSpPr/>
          <p:nvPr/>
        </p:nvSpPr>
        <p:spPr>
          <a:xfrm>
            <a:off x="2694561" y="831956"/>
            <a:ext cx="1799616" cy="42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محاسبه </a:t>
            </a: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WQI</a:t>
            </a:r>
            <a:endParaRPr lang="en-US" sz="2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DBF0B70A-FC53-6CDC-49ED-1B6228F787AC}"/>
              </a:ext>
            </a:extLst>
          </p:cNvPr>
          <p:cNvSpPr/>
          <p:nvPr/>
        </p:nvSpPr>
        <p:spPr>
          <a:xfrm>
            <a:off x="10072993" y="831956"/>
            <a:ext cx="1799616" cy="42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fa-IR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محاسبه </a:t>
            </a:r>
            <a:r>
              <a:rPr lang="en-US" sz="3200" b="1" dirty="0">
                <a:solidFill>
                  <a:schemeClr val="bg1"/>
                </a:solidFill>
                <a:cs typeface="B Nazanin" panose="00000400000000000000" pitchFamily="2" charset="-78"/>
              </a:rPr>
              <a:t>WQC</a:t>
            </a:r>
            <a:endParaRPr lang="en-US" sz="2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CE81D-10BF-9AF8-9E60-59CEBC91B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4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with numbers and a number&#10;&#10;AI-generated content may be incorrect.">
            <a:extLst>
              <a:ext uri="{FF2B5EF4-FFF2-40B4-BE49-F238E27FC236}">
                <a16:creationId xmlns:a16="http://schemas.microsoft.com/office/drawing/2014/main" id="{5E6FEDEB-26D1-4206-05A1-89CC63D3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57" y="1239800"/>
            <a:ext cx="11741285" cy="6530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4125D-7EEF-6A2E-568D-D12F9656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E2586D6-FBC4-60A6-3C73-4A4CF2F2BF71}"/>
              </a:ext>
            </a:extLst>
          </p:cNvPr>
          <p:cNvSpPr/>
          <p:nvPr/>
        </p:nvSpPr>
        <p:spPr>
          <a:xfrm>
            <a:off x="5631098" y="603597"/>
            <a:ext cx="3368202" cy="42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50"/>
              </a:lnSpc>
              <a:buNone/>
            </a:pPr>
            <a:r>
              <a:rPr lang="en-US" sz="2800" dirty="0">
                <a:solidFill>
                  <a:schemeClr val="bg1"/>
                </a:solidFill>
                <a:cs typeface="B Nazanin" panose="00000400000000000000" pitchFamily="2" charset="-78"/>
              </a:rPr>
              <a:t>Description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307185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06D834-45B3-6185-C8ED-96ACBE17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10" y="325951"/>
            <a:ext cx="12286034" cy="744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1AD8E-297B-9957-93E4-1EC77174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140" y="7770455"/>
            <a:ext cx="1853014" cy="3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4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319</Words>
  <Application>Microsoft Office PowerPoint</Application>
  <PresentationFormat>Custom</PresentationFormat>
  <Paragraphs>60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Times New Roman</vt:lpstr>
      <vt:lpstr>Arial</vt:lpstr>
      <vt:lpstr>Aptos Display</vt:lpstr>
      <vt:lpstr>B Nazanin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M.H pouyandeh</cp:lastModifiedBy>
  <cp:revision>3</cp:revision>
  <dcterms:created xsi:type="dcterms:W3CDTF">2025-02-18T16:25:27Z</dcterms:created>
  <dcterms:modified xsi:type="dcterms:W3CDTF">2025-02-18T18:51:26Z</dcterms:modified>
</cp:coreProperties>
</file>